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4" r:id="rId2"/>
    <p:sldId id="260" r:id="rId3"/>
    <p:sldId id="259" r:id="rId4"/>
    <p:sldId id="306" r:id="rId5"/>
    <p:sldId id="323" r:id="rId6"/>
    <p:sldId id="261" r:id="rId7"/>
    <p:sldId id="262" r:id="rId8"/>
    <p:sldId id="263" r:id="rId9"/>
    <p:sldId id="326" r:id="rId10"/>
    <p:sldId id="327" r:id="rId11"/>
    <p:sldId id="328" r:id="rId12"/>
    <p:sldId id="325" r:id="rId13"/>
    <p:sldId id="267" r:id="rId14"/>
    <p:sldId id="324" r:id="rId15"/>
    <p:sldId id="285" r:id="rId16"/>
    <p:sldId id="296" r:id="rId17"/>
    <p:sldId id="266" r:id="rId18"/>
    <p:sldId id="297" r:id="rId19"/>
    <p:sldId id="268" r:id="rId20"/>
    <p:sldId id="269" r:id="rId21"/>
    <p:sldId id="276" r:id="rId22"/>
    <p:sldId id="279" r:id="rId23"/>
    <p:sldId id="278" r:id="rId24"/>
    <p:sldId id="280" r:id="rId25"/>
    <p:sldId id="277" r:id="rId26"/>
    <p:sldId id="298" r:id="rId27"/>
    <p:sldId id="270" r:id="rId28"/>
    <p:sldId id="292" r:id="rId29"/>
    <p:sldId id="288" r:id="rId30"/>
    <p:sldId id="290" r:id="rId31"/>
    <p:sldId id="291" r:id="rId32"/>
    <p:sldId id="293" r:id="rId33"/>
    <p:sldId id="286" r:id="rId34"/>
    <p:sldId id="295" r:id="rId35"/>
    <p:sldId id="308" r:id="rId36"/>
    <p:sldId id="322" r:id="rId37"/>
    <p:sldId id="287" r:id="rId38"/>
    <p:sldId id="321" r:id="rId39"/>
    <p:sldId id="282" r:id="rId40"/>
    <p:sldId id="271" r:id="rId41"/>
    <p:sldId id="294" r:id="rId42"/>
    <p:sldId id="257" r:id="rId43"/>
    <p:sldId id="284" r:id="rId44"/>
    <p:sldId id="281" r:id="rId45"/>
    <p:sldId id="273"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4653" autoAdjust="0"/>
  </p:normalViewPr>
  <p:slideViewPr>
    <p:cSldViewPr snapToGrid="0">
      <p:cViewPr varScale="1">
        <p:scale>
          <a:sx n="77" d="100"/>
          <a:sy n="77" d="100"/>
        </p:scale>
        <p:origin x="687" y="39"/>
      </p:cViewPr>
      <p:guideLst/>
    </p:cSldViewPr>
  </p:slideViewPr>
  <p:notesTextViewPr>
    <p:cViewPr>
      <p:scale>
        <a:sx n="1" d="1"/>
        <a:sy n="1" d="1"/>
      </p:scale>
      <p:origin x="0" y="-17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a:t>
            </a:r>
            <a:r>
              <a:rPr kumimoji="1" lang="ja-JP" altLang="en-US" dirty="0" smtClean="0"/>
              <a:t>の類似性に基づいたテストコード自動生成ツール</a:t>
            </a:r>
            <a:r>
              <a:rPr kumimoji="1" lang="en-US" altLang="ja-JP" dirty="0" err="1" smtClean="0"/>
              <a:t>SuiteRec</a:t>
            </a:r>
            <a:r>
              <a:rPr kumimoji="1" lang="ja-JP" altLang="en-US" dirty="0" smtClean="0"/>
              <a:t>というタイトルで</a:t>
            </a:r>
            <a:r>
              <a:rPr kumimoji="1" lang="ja-JP" altLang="en-US" dirty="0" smtClean="0"/>
              <a:t>、ソフトウェア設計学研究室の</a:t>
            </a:r>
            <a:r>
              <a:rPr kumimoji="1" lang="ja-JP" altLang="en-US" dirty="0" smtClean="0"/>
              <a:t>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22349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a:t>
            </a:r>
            <a:r>
              <a:rPr kumimoji="1" lang="ja-JP" altLang="en-US" dirty="0" smtClean="0"/>
              <a:t>というのはテストコードの良くない実装を表す指標のことです．要は、テストコードの設計の</a:t>
            </a:r>
            <a:r>
              <a:rPr kumimoji="1" lang="ja-JP" altLang="en-US" dirty="0" smtClean="0"/>
              <a:t>アンチパターンのことです</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そして、ドゥーセンらは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例えば、</a:t>
            </a:r>
            <a:r>
              <a:rPr kumimoji="1" lang="ja-JP" altLang="en-US" dirty="0" smtClean="0"/>
              <a:t>これは</a:t>
            </a:r>
            <a:r>
              <a:rPr kumimoji="1" lang="en-US" altLang="ja-JP" dirty="0" smtClean="0"/>
              <a:t>Step2</a:t>
            </a:r>
            <a:r>
              <a:rPr kumimoji="1" lang="ja-JP" altLang="en-US" dirty="0" err="1" smtClean="0"/>
              <a:t>で検</a:t>
            </a:r>
            <a:r>
              <a:rPr kumimoji="1" lang="ja-JP" altLang="en-US" dirty="0" smtClean="0"/>
              <a:t>出されたテストコードの例ですが、このコードにはアサーションルーレットというテストスメルが含まれています。</a:t>
            </a:r>
            <a:endParaRPr kumimoji="1" lang="en-US" altLang="ja-JP" dirty="0" smtClean="0"/>
          </a:p>
          <a:p>
            <a:endParaRPr kumimoji="1" lang="en-US" altLang="ja-JP" dirty="0" smtClean="0"/>
          </a:p>
          <a:p>
            <a:r>
              <a:rPr kumimoji="1" lang="ja-JP" altLang="en-US" dirty="0" smtClean="0"/>
              <a:t>複数の</a:t>
            </a:r>
            <a:r>
              <a:rPr kumimoji="1" lang="en-US" altLang="ja-JP" dirty="0" smtClean="0"/>
              <a:t>assert</a:t>
            </a:r>
            <a:r>
              <a:rPr kumimoji="1" lang="ja-JP" altLang="en-US" dirty="0" smtClean="0"/>
              <a:t>文を含む場合に発生するアサーションルーレット</a:t>
            </a:r>
            <a:r>
              <a:rPr kumimoji="1" lang="ja-JP" altLang="en-US" dirty="0" smtClean="0"/>
              <a:t>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1341532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11286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ja-JP" altLang="en-US" dirty="0" smtClean="0"/>
              <a:t>、研究背景であるソフトウェアテストから</a:t>
            </a:r>
            <a:r>
              <a:rPr kumimoji="1" lang="ja-JP" altLang="en-US" dirty="0" smtClean="0"/>
              <a:t>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a:t>
            </a:r>
            <a:r>
              <a:rPr kumimoji="1" lang="ja-JP" altLang="en-US" dirty="0" smtClean="0"/>
              <a:t>を向上させることを目的として行われます。</a:t>
            </a:r>
            <a:endParaRPr kumimoji="1" lang="en-US" altLang="ja-JP" dirty="0" smtClean="0"/>
          </a:p>
          <a:p>
            <a:endParaRPr kumimoji="1" lang="en-US" altLang="ja-JP" dirty="0" smtClean="0"/>
          </a:p>
          <a:p>
            <a:r>
              <a:rPr kumimoji="1" lang="ja-JP" altLang="en-US" dirty="0" smtClean="0"/>
              <a:t>このテスト</a:t>
            </a:r>
            <a:r>
              <a:rPr kumimoji="1" lang="ja-JP" altLang="en-US" dirty="0" smtClean="0"/>
              <a:t>工程は、テストする対象の粒度によって</a:t>
            </a:r>
            <a:r>
              <a:rPr kumimoji="1" lang="ja-JP" altLang="en-US" dirty="0" smtClean="0"/>
              <a:t>大きく、単体テスト・結合テスト、システムテストの</a:t>
            </a:r>
            <a:r>
              <a:rPr kumimoji="1" lang="en-US" altLang="ja-JP" dirty="0" smtClean="0"/>
              <a:t>3</a:t>
            </a:r>
            <a:r>
              <a:rPr kumimoji="1" lang="ja-JP" altLang="en-US" dirty="0" smtClean="0"/>
              <a:t>種類に分類できます</a:t>
            </a:r>
            <a:r>
              <a:rPr kumimoji="1" lang="ja-JP" altLang="en-US" dirty="0" smtClean="0"/>
              <a:t>。</a:t>
            </a:r>
            <a:endParaRPr kumimoji="1" lang="en-US" altLang="ja-JP" dirty="0" smtClean="0"/>
          </a:p>
          <a:p>
            <a:endParaRPr kumimoji="1" lang="en-US" altLang="ja-JP" dirty="0" smtClean="0"/>
          </a:p>
          <a:p>
            <a:r>
              <a:rPr kumimoji="1" lang="ja-JP" altLang="en-US" dirty="0" smtClean="0"/>
              <a:t>本研究では、この</a:t>
            </a:r>
            <a:r>
              <a:rPr kumimoji="1" lang="ja-JP" altLang="en-US" dirty="0" smtClean="0"/>
              <a:t>中</a:t>
            </a:r>
            <a:r>
              <a:rPr kumimoji="1" lang="ja-JP" altLang="en-US" dirty="0" smtClean="0"/>
              <a:t>でも一番粒度</a:t>
            </a:r>
            <a:r>
              <a:rPr kumimoji="1" lang="ja-JP" altLang="en-US" dirty="0" smtClean="0"/>
              <a:t>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、大体ソフトウェア</a:t>
            </a:r>
            <a:r>
              <a:rPr kumimoji="1" lang="ja-JP" altLang="en-US" dirty="0" smtClean="0"/>
              <a:t>開発全体</a:t>
            </a:r>
            <a:r>
              <a:rPr kumimoji="1" lang="ja-JP" altLang="en-US" dirty="0" smtClean="0"/>
              <a:t>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28</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a:t>
            </a:r>
            <a:r>
              <a:rPr kumimoji="1" lang="ja-JP" altLang="en-US" dirty="0" smtClean="0"/>
              <a:t>テスト自動生成における最先端の</a:t>
            </a:r>
            <a:r>
              <a:rPr kumimoji="1" lang="ja-JP" altLang="en-US" dirty="0" smtClean="0"/>
              <a:t>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r>
              <a:rPr kumimoji="1" lang="ja-JP" altLang="en-US" dirty="0" smtClean="0"/>
              <a:t>，本研究</a:t>
            </a:r>
            <a:r>
              <a:rPr kumimoji="1" lang="ja-JP" altLang="en-US" dirty="0" smtClean="0"/>
              <a:t>では</a:t>
            </a:r>
            <a:r>
              <a:rPr kumimoji="1" lang="ja-JP" altLang="en-US" dirty="0" smtClean="0"/>
              <a:t>，オープンソースソフトウェアに存在する既存の品質の高いテストコードを推薦するツール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a:t>
            </a:r>
            <a:r>
              <a:rPr kumimoji="1" lang="ja-JP" altLang="en-US" dirty="0" smtClean="0"/>
              <a:t>，テストコードの検索です。</a:t>
            </a:r>
            <a:endParaRPr kumimoji="1" lang="en-US" altLang="ja-JP" dirty="0" smtClean="0"/>
          </a:p>
          <a:p>
            <a:endParaRPr kumimoji="1" lang="en-US" altLang="ja-JP" dirty="0" smtClean="0"/>
          </a:p>
          <a:p>
            <a:r>
              <a:rPr kumimoji="1" lang="ja-JP" altLang="en-US" dirty="0" smtClean="0"/>
              <a:t>検出</a:t>
            </a:r>
            <a:r>
              <a:rPr kumimoji="1" lang="ja-JP" altLang="en-US" dirty="0" smtClean="0"/>
              <a:t>された類似</a:t>
            </a:r>
            <a:r>
              <a:rPr kumimoji="1" lang="ja-JP" altLang="en-US" dirty="0" smtClean="0"/>
              <a:t>コード片に</a:t>
            </a:r>
            <a:r>
              <a:rPr kumimoji="1" lang="ja-JP" altLang="en-US" dirty="0" smtClean="0"/>
              <a:t>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します。ここには、ソースコードデータベースのプロダクションコードに対応するテストコードが格納されている。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a:t>
            </a:r>
            <a:r>
              <a:rPr kumimoji="1" lang="ja-JP" altLang="en-US" dirty="0" smtClean="0"/>
              <a:t>を検出します</a:t>
            </a:r>
            <a:endParaRPr kumimoji="1" lang="en-US" altLang="ja-JP" dirty="0" smtClean="0"/>
          </a:p>
          <a:p>
            <a:endParaRPr kumimoji="1" lang="en-US" altLang="ja-JP" dirty="0" smtClean="0"/>
          </a:p>
          <a:p>
            <a:r>
              <a:rPr kumimoji="1" lang="ja-JP" altLang="en-US" dirty="0" smtClean="0"/>
              <a:t>最後</a:t>
            </a:r>
            <a:r>
              <a:rPr kumimoji="1" lang="ja-JP" altLang="en-US" dirty="0" smtClean="0"/>
              <a:t>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a:t>
            </a:r>
            <a:r>
              <a:rPr kumimoji="1" lang="ja-JP" altLang="en-US" dirty="0" smtClean="0"/>
              <a:t>類似した関数</a:t>
            </a:r>
            <a:r>
              <a:rPr kumimoji="1" lang="ja-JP" altLang="en-US" dirty="0" smtClean="0"/>
              <a:t>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a:t>
            </a:r>
            <a:r>
              <a:rPr kumimoji="1" lang="ja-JP" altLang="en-US" dirty="0" smtClean="0"/>
              <a:t>するテストコードを</a:t>
            </a:r>
            <a:r>
              <a:rPr kumimoji="1" lang="ja-JP" altLang="en-US" dirty="0" smtClean="0"/>
              <a:t>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57876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2746431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9647127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21227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a:t>
            </a:r>
            <a:r>
              <a:rPr lang="ja-JP" altLang="en-US" sz="2800" dirty="0" smtClean="0">
                <a:latin typeface="メイリオ" panose="020B0604030504040204" pitchFamily="50" charset="-128"/>
                <a:ea typeface="メイリオ" panose="020B0604030504040204" pitchFamily="50" charset="-128"/>
              </a:rPr>
              <a:t>テストコードの作成</a:t>
            </a:r>
            <a:r>
              <a:rPr lang="ja-JP" altLang="en-US" sz="2800" dirty="0" smtClean="0">
                <a:latin typeface="メイリオ" panose="020B0604030504040204" pitchFamily="50" charset="-128"/>
                <a:ea typeface="メイリオ" panose="020B0604030504040204" pitchFamily="50" charset="-128"/>
              </a:rPr>
              <a:t>を支援</a:t>
            </a:r>
            <a:r>
              <a:rPr lang="ja-JP" altLang="en-US" sz="2800" dirty="0" smtClean="0">
                <a:latin typeface="メイリオ" panose="020B0604030504040204" pitchFamily="50" charset="-128"/>
                <a:ea typeface="メイリオ" panose="020B0604030504040204" pitchFamily="50" charset="-128"/>
              </a:rPr>
              <a:t>するが</a:t>
            </a:r>
            <a:r>
              <a:rPr lang="ja-JP" altLang="en-US" sz="2800" dirty="0" smtClean="0">
                <a:latin typeface="メイリオ" panose="020B0604030504040204" pitchFamily="50" charset="-128"/>
                <a:ea typeface="メイリオ" panose="020B0604030504040204" pitchFamily="50" charset="-128"/>
              </a:rPr>
              <a:t>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a:t>
            </a:r>
            <a:r>
              <a:rPr lang="ja-JP" altLang="en-US" sz="3000" dirty="0" smtClean="0"/>
              <a:t>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a:t>
            </a:r>
            <a:r>
              <a:rPr lang="ja-JP" altLang="en-US" sz="2800" dirty="0" smtClean="0"/>
              <a:t>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a:t>
            </a:r>
            <a:r>
              <a:rPr lang="ja-JP" altLang="en-US" sz="3000" dirty="0" smtClean="0"/>
              <a:t>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a:t>
            </a:r>
            <a:r>
              <a:rPr kumimoji="1" lang="ja-JP" altLang="en-US" sz="2400" dirty="0" smtClean="0">
                <a:latin typeface="メイリオ" panose="020B0604030504040204" pitchFamily="50" charset="-128"/>
                <a:ea typeface="メイリオ" panose="020B0604030504040204" pitchFamily="50" charset="-128"/>
              </a:rPr>
              <a:t>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31438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14422</TotalTime>
  <Words>9956</Words>
  <Application>Microsoft Office PowerPoint</Application>
  <PresentationFormat>ワイド画面</PresentationFormat>
  <Paragraphs>1194</Paragraphs>
  <Slides>57</Slides>
  <Notes>42</Notes>
  <HiddenSlides>11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57</vt:i4>
      </vt:variant>
    </vt:vector>
  </HeadingPairs>
  <TitlesOfParts>
    <vt:vector size="67"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提案ツールの概要</vt:lpstr>
      <vt:lpstr>Step1: 類似コード片の検出</vt:lpstr>
      <vt:lpstr>Step2: テストコードの検索</vt:lpstr>
      <vt:lpstr>Step3: テストスメルの検出</vt:lpstr>
      <vt:lpstr>Step3: テストスメルの検出</vt:lpstr>
      <vt:lpstr>Step3: テストスメルの検出</vt:lpstr>
      <vt:lpstr>Step3: テストスメルの検出</vt:lpstr>
      <vt:lpstr>Step3: テストスメルの検出</vt:lpstr>
      <vt:lpstr>テストスメル</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276</cp:revision>
  <dcterms:created xsi:type="dcterms:W3CDTF">2020-01-21T13:07:49Z</dcterms:created>
  <dcterms:modified xsi:type="dcterms:W3CDTF">2020-02-01T07:54:12Z</dcterms:modified>
</cp:coreProperties>
</file>